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6" r:id="rId5"/>
    <p:sldId id="257" r:id="rId6"/>
    <p:sldId id="258" r:id="rId7"/>
    <p:sldId id="263" r:id="rId8"/>
    <p:sldId id="262" r:id="rId9"/>
    <p:sldId id="259" r:id="rId10"/>
    <p:sldId id="266" r:id="rId11"/>
    <p:sldId id="267" r:id="rId12"/>
    <p:sldId id="270" r:id="rId13"/>
    <p:sldId id="269" r:id="rId14"/>
    <p:sldId id="265" r:id="rId15"/>
    <p:sldId id="268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5B2FDF-C152-45E5-B887-161A6819615A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13D56F-E584-4A9E-987E-C19ED8A540E4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Обязательная часть </a:t>
          </a:r>
        </a:p>
        <a:p>
          <a:pPr rtl="0"/>
          <a:endParaRPr lang="ru-RU" sz="16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20E620B-34BE-431C-ADA0-61B758C845C7}" type="parTrans" cxnId="{25493675-EE1B-4740-B9D2-65ED6739D356}">
      <dgm:prSet/>
      <dgm:spPr/>
      <dgm:t>
        <a:bodyPr/>
        <a:lstStyle/>
        <a:p>
          <a:endParaRPr lang="ru-RU"/>
        </a:p>
      </dgm:t>
    </dgm:pt>
    <dgm:pt modelId="{5CBB1AD5-2B64-453B-BBB8-8733F2344519}" type="sibTrans" cxnId="{25493675-EE1B-4740-B9D2-65ED6739D356}">
      <dgm:prSet custT="1"/>
      <dgm:spPr>
        <a:solidFill>
          <a:srgbClr val="FFC000"/>
        </a:solidFill>
      </dgm:spPr>
      <dgm:t>
        <a:bodyPr/>
        <a:lstStyle/>
        <a:p>
          <a:r>
            <a:rPr lang="ru-RU" sz="36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60%</a:t>
          </a:r>
          <a:endParaRPr lang="ru-RU" sz="36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706082-740B-4E22-8B50-E3E09EC94554}">
      <dgm:prSet custT="1"/>
      <dgm:spPr/>
      <dgm:t>
        <a:bodyPr/>
        <a:lstStyle/>
        <a:p>
          <a:pPr rtl="0"/>
          <a:r>
            <a:rPr lang="ru-RU" sz="20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Вариативная </a:t>
          </a:r>
          <a:r>
            <a:rPr lang="ru-RU" sz="20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часть, </a:t>
          </a:r>
          <a:r>
            <a:rPr lang="ru-RU" sz="20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формируемая участниками образовательных отношений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rtl="0"/>
          <a:endParaRPr lang="ru-RU" sz="16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A71498-9573-43B6-9F42-DCD731059CF9}" type="parTrans" cxnId="{CA427383-E90D-4308-A0C7-27B5B892B91B}">
      <dgm:prSet/>
      <dgm:spPr/>
      <dgm:t>
        <a:bodyPr/>
        <a:lstStyle/>
        <a:p>
          <a:endParaRPr lang="ru-RU"/>
        </a:p>
      </dgm:t>
    </dgm:pt>
    <dgm:pt modelId="{C009FA0A-E621-47E0-9EA4-4CFBD78935D3}" type="sibTrans" cxnId="{CA427383-E90D-4308-A0C7-27B5B892B91B}">
      <dgm:prSet custT="1"/>
      <dgm:spPr>
        <a:solidFill>
          <a:srgbClr val="FFC000"/>
        </a:solidFill>
      </dgm:spPr>
      <dgm:t>
        <a:bodyPr/>
        <a:lstStyle/>
        <a:p>
          <a:r>
            <a:rPr lang="ru-RU" sz="36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40%</a:t>
          </a:r>
          <a:endParaRPr lang="ru-RU" sz="36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450B37-8DC5-4E5B-A594-0B1245775972}" type="pres">
      <dgm:prSet presAssocID="{445B2FDF-C152-45E5-B887-161A6819615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F5D41D-A3E4-430C-9999-2A9D829D0C7A}" type="pres">
      <dgm:prSet presAssocID="{ED13D56F-E584-4A9E-987E-C19ED8A540E4}" presName="node" presStyleLbl="node1" presStyleIdx="0" presStyleCnt="2" custScaleX="106971" custScaleY="103407" custRadScaleRad="96263" custRadScaleInc="1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3847E5-5A28-44A8-AA2B-0D3C4E5AD1F2}" type="pres">
      <dgm:prSet presAssocID="{5CBB1AD5-2B64-453B-BBB8-8733F2344519}" presName="sibTrans" presStyleLbl="sibTrans2D1" presStyleIdx="0" presStyleCnt="2" custAng="269399" custLinFactNeighborX="-17689" custLinFactNeighborY="34869"/>
      <dgm:spPr/>
      <dgm:t>
        <a:bodyPr/>
        <a:lstStyle/>
        <a:p>
          <a:endParaRPr lang="ru-RU"/>
        </a:p>
      </dgm:t>
    </dgm:pt>
    <dgm:pt modelId="{23AC7937-0E00-44A6-9CF3-149ECF5310BE}" type="pres">
      <dgm:prSet presAssocID="{5CBB1AD5-2B64-453B-BBB8-8733F2344519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C93EA2EC-B6E8-4058-9708-A376AECE02C3}" type="pres">
      <dgm:prSet presAssocID="{11706082-740B-4E22-8B50-E3E09EC94554}" presName="node" presStyleLbl="node1" presStyleIdx="1" presStyleCnt="2" custScaleX="114126" custScaleY="110059" custRadScaleRad="95739" custRadScaleInc="-8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0C1F59-18DA-432D-8A6F-C9F11B3D3B7E}" type="pres">
      <dgm:prSet presAssocID="{C009FA0A-E621-47E0-9EA4-4CFBD78935D3}" presName="sibTrans" presStyleLbl="sibTrans2D1" presStyleIdx="1" presStyleCnt="2" custAng="85017" custLinFactNeighborX="47536" custLinFactNeighborY="14417"/>
      <dgm:spPr/>
      <dgm:t>
        <a:bodyPr/>
        <a:lstStyle/>
        <a:p>
          <a:endParaRPr lang="ru-RU"/>
        </a:p>
      </dgm:t>
    </dgm:pt>
    <dgm:pt modelId="{DD89DB28-B824-45B0-8A1F-8C4B0175BBAE}" type="pres">
      <dgm:prSet presAssocID="{C009FA0A-E621-47E0-9EA4-4CFBD78935D3}" presName="connectorText" presStyleLbl="sibTrans2D1" presStyleIdx="1" presStyleCnt="2"/>
      <dgm:spPr/>
      <dgm:t>
        <a:bodyPr/>
        <a:lstStyle/>
        <a:p>
          <a:endParaRPr lang="ru-RU"/>
        </a:p>
      </dgm:t>
    </dgm:pt>
  </dgm:ptLst>
  <dgm:cxnLst>
    <dgm:cxn modelId="{542BCD36-017B-4D86-AFA6-EB0E1C5A81D0}" type="presOf" srcId="{ED13D56F-E584-4A9E-987E-C19ED8A540E4}" destId="{AFF5D41D-A3E4-430C-9999-2A9D829D0C7A}" srcOrd="0" destOrd="0" presId="urn:microsoft.com/office/officeart/2005/8/layout/cycle2"/>
    <dgm:cxn modelId="{25493675-EE1B-4740-B9D2-65ED6739D356}" srcId="{445B2FDF-C152-45E5-B887-161A6819615A}" destId="{ED13D56F-E584-4A9E-987E-C19ED8A540E4}" srcOrd="0" destOrd="0" parTransId="{520E620B-34BE-431C-ADA0-61B758C845C7}" sibTransId="{5CBB1AD5-2B64-453B-BBB8-8733F2344519}"/>
    <dgm:cxn modelId="{CA427383-E90D-4308-A0C7-27B5B892B91B}" srcId="{445B2FDF-C152-45E5-B887-161A6819615A}" destId="{11706082-740B-4E22-8B50-E3E09EC94554}" srcOrd="1" destOrd="0" parTransId="{D5A71498-9573-43B6-9F42-DCD731059CF9}" sibTransId="{C009FA0A-E621-47E0-9EA4-4CFBD78935D3}"/>
    <dgm:cxn modelId="{FE42A25B-D465-458F-AB98-568FDDE5258F}" type="presOf" srcId="{C009FA0A-E621-47E0-9EA4-4CFBD78935D3}" destId="{DD89DB28-B824-45B0-8A1F-8C4B0175BBAE}" srcOrd="1" destOrd="0" presId="urn:microsoft.com/office/officeart/2005/8/layout/cycle2"/>
    <dgm:cxn modelId="{DCED9C45-F677-4756-96B8-5BB0C11246FC}" type="presOf" srcId="{11706082-740B-4E22-8B50-E3E09EC94554}" destId="{C93EA2EC-B6E8-4058-9708-A376AECE02C3}" srcOrd="0" destOrd="0" presId="urn:microsoft.com/office/officeart/2005/8/layout/cycle2"/>
    <dgm:cxn modelId="{53264EDE-EFDA-4EC9-A95C-8E6B66C8168C}" type="presOf" srcId="{445B2FDF-C152-45E5-B887-161A6819615A}" destId="{31450B37-8DC5-4E5B-A594-0B1245775972}" srcOrd="0" destOrd="0" presId="urn:microsoft.com/office/officeart/2005/8/layout/cycle2"/>
    <dgm:cxn modelId="{4C87DAE8-3F14-41CA-B9BE-EA7CFB1B291E}" type="presOf" srcId="{5CBB1AD5-2B64-453B-BBB8-8733F2344519}" destId="{FA3847E5-5A28-44A8-AA2B-0D3C4E5AD1F2}" srcOrd="0" destOrd="0" presId="urn:microsoft.com/office/officeart/2005/8/layout/cycle2"/>
    <dgm:cxn modelId="{4D108DE1-0303-484A-BE8A-FF03245892FB}" type="presOf" srcId="{C009FA0A-E621-47E0-9EA4-4CFBD78935D3}" destId="{8A0C1F59-18DA-432D-8A6F-C9F11B3D3B7E}" srcOrd="0" destOrd="0" presId="urn:microsoft.com/office/officeart/2005/8/layout/cycle2"/>
    <dgm:cxn modelId="{49F78F5A-C5E5-4A4D-946E-016B9F9F2D2E}" type="presOf" srcId="{5CBB1AD5-2B64-453B-BBB8-8733F2344519}" destId="{23AC7937-0E00-44A6-9CF3-149ECF5310BE}" srcOrd="1" destOrd="0" presId="urn:microsoft.com/office/officeart/2005/8/layout/cycle2"/>
    <dgm:cxn modelId="{7FEC9DA8-784D-4A41-96C6-D6327DE2C4BC}" type="presParOf" srcId="{31450B37-8DC5-4E5B-A594-0B1245775972}" destId="{AFF5D41D-A3E4-430C-9999-2A9D829D0C7A}" srcOrd="0" destOrd="0" presId="urn:microsoft.com/office/officeart/2005/8/layout/cycle2"/>
    <dgm:cxn modelId="{41AC0645-C098-4157-9D88-073807DC2E00}" type="presParOf" srcId="{31450B37-8DC5-4E5B-A594-0B1245775972}" destId="{FA3847E5-5A28-44A8-AA2B-0D3C4E5AD1F2}" srcOrd="1" destOrd="0" presId="urn:microsoft.com/office/officeart/2005/8/layout/cycle2"/>
    <dgm:cxn modelId="{A214D92D-336B-4991-96E0-16F9EB1CA632}" type="presParOf" srcId="{FA3847E5-5A28-44A8-AA2B-0D3C4E5AD1F2}" destId="{23AC7937-0E00-44A6-9CF3-149ECF5310BE}" srcOrd="0" destOrd="0" presId="urn:microsoft.com/office/officeart/2005/8/layout/cycle2"/>
    <dgm:cxn modelId="{505D28F0-B3BD-40BD-81EB-8469763FFD66}" type="presParOf" srcId="{31450B37-8DC5-4E5B-A594-0B1245775972}" destId="{C93EA2EC-B6E8-4058-9708-A376AECE02C3}" srcOrd="2" destOrd="0" presId="urn:microsoft.com/office/officeart/2005/8/layout/cycle2"/>
    <dgm:cxn modelId="{1DCC33A8-AA24-4E70-8130-A89F716B332B}" type="presParOf" srcId="{31450B37-8DC5-4E5B-A594-0B1245775972}" destId="{8A0C1F59-18DA-432D-8A6F-C9F11B3D3B7E}" srcOrd="3" destOrd="0" presId="urn:microsoft.com/office/officeart/2005/8/layout/cycle2"/>
    <dgm:cxn modelId="{A3CCBC5E-9694-42E7-AD13-B3459F45374D}" type="presParOf" srcId="{8A0C1F59-18DA-432D-8A6F-C9F11B3D3B7E}" destId="{DD89DB28-B824-45B0-8A1F-8C4B0175BBA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F5D41D-A3E4-430C-9999-2A9D829D0C7A}">
      <dsp:nvSpPr>
        <dsp:cNvPr id="0" name=""/>
        <dsp:cNvSpPr/>
      </dsp:nvSpPr>
      <dsp:spPr>
        <a:xfrm>
          <a:off x="-71434" y="500062"/>
          <a:ext cx="3200771" cy="309413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Обязательная часть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97308" y="953187"/>
        <a:ext cx="2263287" cy="2187880"/>
      </dsp:txXfrm>
    </dsp:sp>
    <dsp:sp modelId="{FA3847E5-5A28-44A8-AA2B-0D3C4E5AD1F2}">
      <dsp:nvSpPr>
        <dsp:cNvPr id="0" name=""/>
        <dsp:cNvSpPr/>
      </dsp:nvSpPr>
      <dsp:spPr>
        <a:xfrm>
          <a:off x="2501557" y="311785"/>
          <a:ext cx="1496880" cy="100986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60%</a:t>
          </a:r>
          <a:endParaRPr lang="ru-RU" sz="3600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01557" y="513757"/>
        <a:ext cx="1193921" cy="605918"/>
      </dsp:txXfrm>
    </dsp:sp>
    <dsp:sp modelId="{C93EA2EC-B6E8-4058-9708-A376AECE02C3}">
      <dsp:nvSpPr>
        <dsp:cNvPr id="0" name=""/>
        <dsp:cNvSpPr/>
      </dsp:nvSpPr>
      <dsp:spPr>
        <a:xfrm>
          <a:off x="4118402" y="178585"/>
          <a:ext cx="3414862" cy="329317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Вариативная </a:t>
          </a:r>
          <a:r>
            <a:rPr lang="ru-RU" sz="20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часть, </a:t>
          </a:r>
          <a:r>
            <a:rPr lang="ru-RU" sz="2000" kern="1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формируемая участниками образовательных отношений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2000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18497" y="660859"/>
        <a:ext cx="2414672" cy="2328622"/>
      </dsp:txXfrm>
    </dsp:sp>
    <dsp:sp modelId="{8A0C1F59-18DA-432D-8A6F-C9F11B3D3B7E}">
      <dsp:nvSpPr>
        <dsp:cNvPr id="0" name=""/>
        <dsp:cNvSpPr/>
      </dsp:nvSpPr>
      <dsp:spPr>
        <a:xfrm rot="10800000">
          <a:off x="3728417" y="3153524"/>
          <a:ext cx="1756991" cy="1009862"/>
        </a:xfrm>
        <a:prstGeom prst="rightArrow">
          <a:avLst>
            <a:gd name="adj1" fmla="val 60000"/>
            <a:gd name="adj2" fmla="val 5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40%</a:t>
          </a:r>
          <a:endParaRPr lang="ru-RU" sz="3600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4031376" y="3355496"/>
        <a:ext cx="1454032" cy="605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A4AD-8453-43D4-BA40-63B6AF46B78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5352-7656-4FD7-B4C2-BFE34D0E2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A4AD-8453-43D4-BA40-63B6AF46B78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5352-7656-4FD7-B4C2-BFE34D0E2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A4AD-8453-43D4-BA40-63B6AF46B78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5352-7656-4FD7-B4C2-BFE34D0E2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A4AD-8453-43D4-BA40-63B6AF46B78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5352-7656-4FD7-B4C2-BFE34D0E2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A4AD-8453-43D4-BA40-63B6AF46B78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5352-7656-4FD7-B4C2-BFE34D0E2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A4AD-8453-43D4-BA40-63B6AF46B78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5352-7656-4FD7-B4C2-BFE34D0E2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A4AD-8453-43D4-BA40-63B6AF46B78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5352-7656-4FD7-B4C2-BFE34D0E2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A4AD-8453-43D4-BA40-63B6AF46B78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5352-7656-4FD7-B4C2-BFE34D0E2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A4AD-8453-43D4-BA40-63B6AF46B78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5352-7656-4FD7-B4C2-BFE34D0E2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A4AD-8453-43D4-BA40-63B6AF46B78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5352-7656-4FD7-B4C2-BFE34D0E2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4A4AD-8453-43D4-BA40-63B6AF46B78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05352-7656-4FD7-B4C2-BFE34D0E28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7A4A4AD-8453-43D4-BA40-63B6AF46B78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805352-7656-4FD7-B4C2-BFE34D0E28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" TargetMode="External"/><Relationship Id="rId2" Type="http://schemas.openxmlformats.org/officeDocument/2006/relationships/hyperlink" Target="mailto:belekech5@mail.ru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du.tatar.ru/mamadysh/page634521.ht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714348" y="571480"/>
            <a:ext cx="7500990" cy="21431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36096" y="4850311"/>
            <a:ext cx="3214710" cy="150019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Программа ориентирована </a:t>
            </a:r>
            <a:r>
              <a:rPr lang="ru-RU" sz="2000" dirty="0">
                <a:solidFill>
                  <a:schemeClr val="tx1"/>
                </a:solidFill>
              </a:rPr>
              <a:t>на детей в </a:t>
            </a:r>
            <a:r>
              <a:rPr lang="ru-RU" sz="2000" dirty="0" smtClean="0">
                <a:solidFill>
                  <a:schemeClr val="tx1"/>
                </a:solidFill>
              </a:rPr>
              <a:t>возрасте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от </a:t>
            </a:r>
            <a:r>
              <a:rPr lang="ru-RU" sz="2000" dirty="0" smtClean="0">
                <a:solidFill>
                  <a:schemeClr val="tx1"/>
                </a:solidFill>
              </a:rPr>
              <a:t>1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года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до 7 </a:t>
            </a:r>
            <a:r>
              <a:rPr lang="ru-RU" sz="2000" dirty="0" smtClean="0">
                <a:solidFill>
                  <a:schemeClr val="tx1"/>
                </a:solidFill>
              </a:rPr>
              <a:t>лет</a:t>
            </a:r>
            <a:endParaRPr lang="ru-RU" sz="20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571480"/>
            <a:ext cx="7929618" cy="321471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endParaRPr lang="ru-RU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МБДОУ-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№ 5 «</a:t>
            </a:r>
            <a:r>
              <a:rPr lang="ru-RU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Бэлэкэч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Мамадыш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/>
            <a:r>
              <a:rPr lang="ru-RU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Мамадышского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муниципального района РТ</a:t>
            </a:r>
          </a:p>
          <a:p>
            <a:pPr algn="ctr"/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(краткая презентация)</a:t>
            </a:r>
            <a:endParaRPr lang="ru-RU" sz="24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2859033"/>
            <a:ext cx="4663183" cy="3497387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5436096" y="3573016"/>
            <a:ext cx="3214710" cy="54437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приведена в соответствии с </a:t>
            </a: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ДО  </a:t>
            </a:r>
            <a:r>
              <a:rPr lang="ru-RU" sz="16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00138" y="2714625"/>
            <a:ext cx="8043862" cy="29289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 algn="ctr">
              <a:buNone/>
            </a:pPr>
            <a:endParaRPr lang="ru-RU" i="1" dirty="0" smtClean="0"/>
          </a:p>
          <a:p>
            <a:pPr lvl="0">
              <a:buNone/>
            </a:pP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58" y="142852"/>
            <a:ext cx="8501122" cy="192882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Вариативная часть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ориентирована на: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 специфику национальных,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экономических, климатических условий, в  которых осуществляется образовательный процесс;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 приоритетного направления ДОО -  социально-личностное развития дошкольников;</a:t>
            </a:r>
          </a:p>
          <a:p>
            <a:pPr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 выбор тех парциальных программ и форм организации работы с детьми, которые в наибольшей степени соответствуют потребностям и интересам воспитанников МБДОУ-  «ДС №5 «Бэлэкэч» г. Мамадыш», а также возможностям  педагогического коллектива.</a:t>
            </a:r>
          </a:p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2285992"/>
            <a:ext cx="3929090" cy="27860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Задачи социально-коммуникативного развития детей старшего дошкольного возраста- как 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приоритетного направления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решаются через реализацию содержания парциальной программы:</a:t>
            </a:r>
          </a:p>
          <a:p>
            <a:pPr lvl="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«Безопасность» Авдеевой Н.Н., Князевой О.Л., 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Стеркиной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Р.Б.</a:t>
            </a:r>
          </a:p>
          <a:p>
            <a:pPr>
              <a:buNone/>
            </a:pPr>
            <a:endParaRPr lang="ru-RU" sz="1400" u="sng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  программы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формирование у детей старшего дошкольного возраста знаний о правилах безопасного поведения и здоровом образе жизни.</a:t>
            </a:r>
            <a:endParaRPr lang="ru-RU" sz="1400" u="sng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57686" y="2143116"/>
            <a:ext cx="4429156" cy="321471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00562" y="2214554"/>
            <a:ext cx="4357718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Региональный компонент 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составлен с учетом национальных  и региональных особенностей Республики Татарстан и решаются через реализацию программ: </a:t>
            </a:r>
            <a:endParaRPr lang="ru-RU" sz="1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t-RU" sz="14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Сөенеч</a:t>
            </a:r>
            <a:r>
              <a:rPr lang="tt-RU" sz="140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tt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 редакцией </a:t>
            </a:r>
            <a:r>
              <a:rPr lang="ru-RU" sz="1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Р.К</a:t>
            </a:r>
          </a:p>
          <a:p>
            <a:pPr lvl="0">
              <a:buFont typeface="Wingdings" pitchFamily="2" charset="2"/>
              <a:buChar char="ü"/>
            </a:pPr>
            <a:r>
              <a:rPr lang="tt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«Балалар бакчасында рус һәм башка милләт балаларына татар теле өйрәтү программасы» авторы Зарипова З.М.,  Р.Г.Кидрячева, Р.С.Исаева и др</a:t>
            </a:r>
          </a:p>
          <a:p>
            <a:pPr lvl="0">
              <a:buNone/>
            </a:pPr>
            <a:endParaRPr lang="ru-RU" sz="1400" u="sng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Основной целью</a:t>
            </a:r>
            <a:r>
              <a:rPr lang="ru-RU" sz="1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работы  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является развитие духовно-нравственной культуры ребенка, формирование ценностных ориентаций средствами традиционной народной культуры родного края, родного города.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720" y="5429264"/>
            <a:ext cx="8643998" cy="107157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5500702"/>
            <a:ext cx="8572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tt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МБДОУ ДС №5 ”Бэлэкэч” реализуются </a:t>
            </a:r>
            <a:r>
              <a:rPr lang="tt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УМК по обучению детей двум гос. языкам</a:t>
            </a:r>
            <a:r>
              <a:rPr lang="tt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комплект  «</a:t>
            </a:r>
            <a:r>
              <a:rPr lang="ru-RU" sz="1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өйләшәбез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Говорим по- татарски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по обучению русских детей  татарскому языку</a:t>
            </a:r>
          </a:p>
          <a:p>
            <a:pPr lvl="0" fontAlgn="auto">
              <a:buFont typeface="Wingdings" pitchFamily="2" charset="2"/>
              <a:buChar char="ü"/>
            </a:pPr>
            <a:r>
              <a:rPr lang="tt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омплект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tt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Туган телдә сөйләшәбез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по обучению детей татар родному языку</a:t>
            </a:r>
          </a:p>
          <a:p>
            <a:endParaRPr lang="ru-RU" sz="1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00100" y="1571612"/>
            <a:ext cx="7500990" cy="47377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основу совместной деятельности  заложены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следующие принципы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 единый подход к процессу воспитания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ребѐнка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 открытость дошкольного учреждения для родителей;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 взаимное доверие во взаимоотношениях педагогов и родителей;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 уважение и доброжелательность друг к другу;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 дифференцированный подход к каждой семье;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 равно ответственность родителей и педагогов</a:t>
            </a:r>
          </a:p>
          <a:p>
            <a:pPr algn="ctr"/>
            <a:endParaRPr lang="ru-RU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357290" y="500042"/>
            <a:ext cx="6858048" cy="9286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42976" y="214313"/>
            <a:ext cx="7072362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Характеристика взаимодействия педагогического коллектива с семьями </a:t>
            </a:r>
            <a:endParaRPr lang="ru-RU" sz="28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42910" y="500042"/>
            <a:ext cx="7715304" cy="9286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Основными направлениями взаимодействия с учетом запросов и потребностей каждой из сторон являются: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643050"/>
            <a:ext cx="8143932" cy="471490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5786" y="1500174"/>
            <a:ext cx="7786742" cy="481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1. Информационно-аналитическое (сбор и анализ сведений о родителях и детях, изучение семей, их трудностей и запросов, а также выявление готовности семьи ответить на запросы МБДОУ);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2. Практическое (повышение правовой и педагогической культуры родителей и вовлечение родителей в образовательный процесс МБДОУ);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3. Контрольно-оценочное направление (анализ эффективности (количественный и качественный) мероприятий, которые проводятся педагогами дошкольного учреждения).</a:t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Результатом реализации данной модели является единое                                               образовательное пространство «детский сад - семья»,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обеспечивающее целостное развитие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личности дошкольника.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754724" y="188640"/>
            <a:ext cx="7686700" cy="11430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/>
              <a:t>Контактная информация: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/>
        </p:nvSpPr>
        <p:spPr>
          <a:xfrm>
            <a:off x="577568" y="2204864"/>
            <a:ext cx="7972452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 smtClean="0"/>
          </a:p>
          <a:p>
            <a:pPr algn="just">
              <a:buFont typeface="Courier New" pitchFamily="49" charset="0"/>
              <a:buChar char="o"/>
            </a:pPr>
            <a:r>
              <a:rPr lang="ru-RU" dirty="0"/>
              <a:t>телефон (85563) </a:t>
            </a:r>
            <a:r>
              <a:rPr lang="ru-RU" dirty="0" smtClean="0"/>
              <a:t>3-17-07</a:t>
            </a:r>
          </a:p>
          <a:p>
            <a:pPr algn="just">
              <a:buFont typeface="Courier New" pitchFamily="49" charset="0"/>
              <a:buChar char="o"/>
            </a:pPr>
            <a:r>
              <a:rPr lang="en-US" dirty="0" smtClean="0"/>
              <a:t>e</a:t>
            </a:r>
            <a:r>
              <a:rPr lang="ru-RU" dirty="0"/>
              <a:t>-</a:t>
            </a:r>
            <a:r>
              <a:rPr lang="en-US" dirty="0"/>
              <a:t>mail</a:t>
            </a:r>
            <a:r>
              <a:rPr lang="ru-RU" dirty="0"/>
              <a:t>: </a:t>
            </a:r>
            <a:r>
              <a:rPr lang="en-US" u="sng" dirty="0" err="1">
                <a:hlinkClick r:id="rId2"/>
              </a:rPr>
              <a:t>belekech</a:t>
            </a:r>
            <a:r>
              <a:rPr lang="ru-RU" u="sng" dirty="0">
                <a:hlinkClick r:id="rId2"/>
              </a:rPr>
              <a:t>5@</a:t>
            </a:r>
            <a:r>
              <a:rPr lang="en-US" u="sng" dirty="0">
                <a:hlinkClick r:id="rId2"/>
              </a:rPr>
              <a:t>mail</a:t>
            </a:r>
            <a:r>
              <a:rPr lang="ru-RU" u="sng" dirty="0">
                <a:hlinkClick r:id="rId2"/>
              </a:rPr>
              <a:t>.</a:t>
            </a:r>
            <a:r>
              <a:rPr lang="en-US" u="sng" dirty="0" err="1" smtClean="0">
                <a:hlinkClick r:id="rId2"/>
              </a:rPr>
              <a:t>ru</a:t>
            </a:r>
            <a:r>
              <a:rPr lang="ru-RU" u="sng" smtClean="0"/>
              <a:t>  </a:t>
            </a:r>
            <a:endParaRPr lang="ru-RU" dirty="0"/>
          </a:p>
          <a:p>
            <a:pPr algn="just">
              <a:buNone/>
            </a:pPr>
            <a:endParaRPr lang="ru-RU" dirty="0" smtClean="0"/>
          </a:p>
          <a:p>
            <a:r>
              <a:rPr lang="ru-RU" dirty="0"/>
              <a:t>Страница на сайте </a:t>
            </a:r>
            <a:r>
              <a:rPr lang="ru-RU" u="sng" dirty="0">
                <a:hlinkClick r:id="rId3"/>
              </a:rPr>
              <a:t>https://edu.tatar.ru/</a:t>
            </a:r>
            <a:endParaRPr lang="ru-RU" dirty="0"/>
          </a:p>
          <a:p>
            <a:pPr marL="0" indent="0">
              <a:buNone/>
            </a:pPr>
            <a:r>
              <a:rPr lang="ru-RU" u="sng" dirty="0">
                <a:hlinkClick r:id="rId4"/>
              </a:rPr>
              <a:t>https://edu.tatar.ru/mamadysh/page634521.htm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352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857752" y="1571612"/>
            <a:ext cx="3714776" cy="421484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71670" y="571480"/>
            <a:ext cx="5357850" cy="78581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500042"/>
            <a:ext cx="6500858" cy="1000132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Общие сведения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29190" y="1428736"/>
            <a:ext cx="3429008" cy="472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b="1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000" b="1" dirty="0" smtClean="0">
                <a:solidFill>
                  <a:srgbClr val="99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год открытия: </a:t>
            </a:r>
          </a:p>
          <a:p>
            <a:pPr algn="ctr">
              <a:lnSpc>
                <a:spcPct val="90000"/>
              </a:lnSpc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ноябрь 2011 года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наш адрес: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422190</a:t>
            </a: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Республика Татарстан,</a:t>
            </a: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Мамадыш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ул. Ленина, д.107 «А»</a:t>
            </a: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режим работы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пятидневная рабочая неделя </a:t>
            </a: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 пребыванием детей в учреждении </a:t>
            </a:r>
          </a:p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 6.30 ч до 18.30 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endParaRPr lang="ru-RU" dirty="0" smtClean="0"/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endParaRPr lang="ru-RU" b="1" dirty="0">
              <a:solidFill>
                <a:srgbClr val="99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Компп\Desktop\картинки\ЛОГОТИП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5012026"/>
            <a:ext cx="1714512" cy="1461805"/>
          </a:xfrm>
          <a:prstGeom prst="rect">
            <a:avLst/>
          </a:prstGeom>
          <a:noFill/>
        </p:spPr>
      </p:pic>
      <p:sp>
        <p:nvSpPr>
          <p:cNvPr id="9" name="Скругленный прямоугольник 8"/>
          <p:cNvSpPr/>
          <p:nvPr/>
        </p:nvSpPr>
        <p:spPr>
          <a:xfrm>
            <a:off x="500034" y="1571612"/>
            <a:ext cx="4071966" cy="3297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Заведующий </a:t>
            </a:r>
          </a:p>
          <a:p>
            <a:pPr algn="ctr"/>
            <a:r>
              <a:rPr lang="tt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Закирова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Резида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акиповна</a:t>
            </a:r>
            <a:endParaRPr lang="ru-RU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высшая кв. категория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 ДОУ работают 16 педагогов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воспитателей-10,  </a:t>
            </a:r>
          </a:p>
          <a:p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старший воспитатель, учитель-логопед,  воспитатель по обучению татарскому языку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музыкальный руководитель, </a:t>
            </a:r>
          </a:p>
          <a:p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инструктор по физическому воспитанию</a:t>
            </a:r>
          </a:p>
          <a:p>
            <a:pPr algn="ctr"/>
            <a:endParaRPr lang="ru-RU" sz="16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571480"/>
            <a:ext cx="71438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Возрастные особенности воспитанников ДОУ</a:t>
            </a:r>
            <a:endParaRPr lang="ru-RU" sz="40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2285992"/>
            <a:ext cx="7772400" cy="1285884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ДОУ посещают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105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воспитанников</a:t>
            </a:r>
          </a:p>
          <a:p>
            <a:pPr algn="just"/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Функционирует  6 групп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 групп с русским языком обучения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группа с татарским языком обучения</a:t>
            </a:r>
          </a:p>
          <a:p>
            <a:pPr algn="just"/>
            <a:endParaRPr lang="ru-RU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28992" y="378619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4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909715"/>
              </p:ext>
            </p:extLst>
          </p:nvPr>
        </p:nvGraphicFramePr>
        <p:xfrm>
          <a:off x="2357422" y="3643315"/>
          <a:ext cx="6357981" cy="2576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9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93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93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4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Возраст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 групп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Количество детей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1-3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3-4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4-5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5-6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6-7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2" name="Picture 2" descr="C:\Users\Компп\Desktop\картинки\ЛОГОТИП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4951118"/>
            <a:ext cx="1785950" cy="15227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846740" y="1071546"/>
            <a:ext cx="6820240" cy="52864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ru-RU" sz="1000" dirty="0" smtClean="0">
                <a:solidFill>
                  <a:schemeClr val="tx1"/>
                </a:solidFill>
              </a:rPr>
              <a:t>Указ </a:t>
            </a:r>
            <a:r>
              <a:rPr lang="ru-RU" sz="1000" dirty="0">
                <a:solidFill>
                  <a:schemeClr val="tx1"/>
                </a:solidFill>
              </a:rPr>
              <a:t>Президента Российской Федерации от 21 июля 2020 г. № 474 «О национальных целях развития Российской Федерации на период до 2030 года</a:t>
            </a:r>
            <a:r>
              <a:rPr lang="ru-RU" sz="1000" dirty="0" smtClean="0">
                <a:solidFill>
                  <a:schemeClr val="tx1"/>
                </a:solidFill>
              </a:rPr>
              <a:t>»;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ru-RU" sz="1000" dirty="0" smtClean="0">
                <a:solidFill>
                  <a:schemeClr val="tx1"/>
                </a:solidFill>
              </a:rPr>
              <a:t>Указ </a:t>
            </a:r>
            <a:r>
              <a:rPr lang="ru-RU" sz="1000" dirty="0">
                <a:solidFill>
                  <a:schemeClr val="tx1"/>
                </a:solidFill>
              </a:rPr>
              <a:t>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ru-RU" sz="1000" dirty="0" smtClean="0">
                <a:solidFill>
                  <a:schemeClr val="tx1"/>
                </a:solidFill>
              </a:rPr>
              <a:t>Федеральный </a:t>
            </a:r>
            <a:r>
              <a:rPr lang="ru-RU" sz="1000" dirty="0">
                <a:solidFill>
                  <a:schemeClr val="tx1"/>
                </a:solidFill>
              </a:rPr>
              <a:t>закон от 29 декабря 2012 г. № 273-ФЗ «Об образовании в Российской Федерации»;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ru-RU" sz="1000" dirty="0" smtClean="0">
                <a:solidFill>
                  <a:schemeClr val="tx1"/>
                </a:solidFill>
              </a:rPr>
              <a:t>Федеральный </a:t>
            </a:r>
            <a:r>
              <a:rPr lang="ru-RU" sz="1000" dirty="0">
                <a:solidFill>
                  <a:schemeClr val="tx1"/>
                </a:solidFill>
              </a:rPr>
              <a:t>закон от 31 июля 2020 г. № 304-ФЗ «О внесении изменений в Федеральный закон «Об образовании в Российской Федерации» по вопросам воспитания обучающихся»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ru-RU" sz="1000" dirty="0" smtClean="0">
                <a:solidFill>
                  <a:schemeClr val="tx1"/>
                </a:solidFill>
              </a:rPr>
              <a:t>Федеральный </a:t>
            </a:r>
            <a:r>
              <a:rPr lang="ru-RU" sz="1000" dirty="0">
                <a:solidFill>
                  <a:schemeClr val="tx1"/>
                </a:solidFill>
              </a:rPr>
              <a:t>закон от 24 сентября 2022 г. № 371-ФЗ «О внесении изменений в Федеральный закон «Об образовании в Российской Федерации» и статью </a:t>
            </a:r>
            <a:r>
              <a:rPr lang="ru-RU" sz="1000" dirty="0" smtClean="0">
                <a:solidFill>
                  <a:schemeClr val="tx1"/>
                </a:solidFill>
              </a:rPr>
              <a:t>1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ru-RU" sz="1000" dirty="0" smtClean="0">
                <a:solidFill>
                  <a:schemeClr val="tx1"/>
                </a:solidFill>
              </a:rPr>
              <a:t>Федерального </a:t>
            </a:r>
            <a:r>
              <a:rPr lang="ru-RU" sz="1000" dirty="0">
                <a:solidFill>
                  <a:schemeClr val="tx1"/>
                </a:solidFill>
              </a:rPr>
              <a:t>закона «Об обязательных требованиях в Российской Федерации»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ru-RU" sz="1000" dirty="0" smtClean="0">
                <a:solidFill>
                  <a:schemeClr val="tx1"/>
                </a:solidFill>
              </a:rPr>
              <a:t>Распоряжение </a:t>
            </a:r>
            <a:r>
              <a:rPr lang="ru-RU" sz="1000" dirty="0">
                <a:solidFill>
                  <a:schemeClr val="tx1"/>
                </a:solidFill>
              </a:rPr>
              <a:t>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ru-RU" sz="1000" dirty="0" smtClean="0">
                <a:solidFill>
                  <a:schemeClr val="tx1"/>
                </a:solidFill>
              </a:rPr>
              <a:t>Федеральный </a:t>
            </a:r>
            <a:r>
              <a:rPr lang="ru-RU" sz="1000" dirty="0">
                <a:solidFill>
                  <a:schemeClr val="tx1"/>
                </a:solidFill>
              </a:rPr>
              <a:t>государственный образовательный стандарт дошкольного образования (утвержден приказом </a:t>
            </a:r>
            <a:r>
              <a:rPr lang="ru-RU" sz="1000" dirty="0" err="1">
                <a:solidFill>
                  <a:schemeClr val="tx1"/>
                </a:solidFill>
              </a:rPr>
              <a:t>Минобрнауки</a:t>
            </a:r>
            <a:r>
              <a:rPr lang="ru-RU" sz="1000" dirty="0">
                <a:solidFill>
                  <a:schemeClr val="tx1"/>
                </a:solidFill>
              </a:rPr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1000" dirty="0" err="1">
                <a:solidFill>
                  <a:schemeClr val="tx1"/>
                </a:solidFill>
              </a:rPr>
              <a:t>Минпросвещения</a:t>
            </a:r>
            <a:r>
              <a:rPr lang="ru-RU" sz="1000" dirty="0">
                <a:solidFill>
                  <a:schemeClr val="tx1"/>
                </a:solidFill>
              </a:rPr>
              <a:t> России от 8 ноября 2022 г. № 955, зарегистрировано в Минюсте России 6 февраля 2023 г., регистрационный № 72264);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ru-RU" sz="1000" dirty="0" smtClean="0">
                <a:solidFill>
                  <a:schemeClr val="tx1"/>
                </a:solidFill>
              </a:rPr>
              <a:t>Федеральная </a:t>
            </a:r>
            <a:r>
              <a:rPr lang="ru-RU" sz="1000" dirty="0">
                <a:solidFill>
                  <a:schemeClr val="tx1"/>
                </a:solidFill>
              </a:rPr>
              <a:t>образовательная программа дошкольного образования (утверждена приказом </a:t>
            </a:r>
            <a:r>
              <a:rPr lang="ru-RU" sz="1000" dirty="0" err="1">
                <a:solidFill>
                  <a:schemeClr val="tx1"/>
                </a:solidFill>
              </a:rPr>
              <a:t>Минпросвещения</a:t>
            </a:r>
            <a:r>
              <a:rPr lang="ru-RU" sz="1000" dirty="0">
                <a:solidFill>
                  <a:schemeClr val="tx1"/>
                </a:solidFill>
              </a:rPr>
              <a:t> России от 25 ноября 2022 г. № 1028, зарегистрировано в Минюсте России 28 декабря 2022 г., регистрационный № 71847) </a:t>
            </a:r>
            <a:r>
              <a:rPr lang="ru-RU" sz="1000" u="sng" dirty="0">
                <a:solidFill>
                  <a:schemeClr val="tx1"/>
                </a:solidFill>
                <a:hlinkClick r:id="rId2"/>
              </a:rPr>
              <a:t>http://publication.pravo.gov.ru/Document/View/0001202212280044</a:t>
            </a:r>
            <a:r>
              <a:rPr lang="ru-RU" sz="1000" dirty="0">
                <a:solidFill>
                  <a:schemeClr val="tx1"/>
                </a:solidFill>
              </a:rPr>
              <a:t>;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71472" y="357166"/>
            <a:ext cx="8001056" cy="57150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42910" y="571501"/>
            <a:ext cx="8001056" cy="28573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Нормативно- правовая база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ОП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1142984"/>
            <a:ext cx="642942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Компп\Desktop\картинки\ЛОГОТИП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9" y="5229200"/>
            <a:ext cx="1459794" cy="12446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28794" y="500042"/>
            <a:ext cx="5643602" cy="85725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57150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Цель программы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1785926"/>
            <a:ext cx="7500990" cy="4572032"/>
          </a:xfrm>
        </p:spPr>
        <p:txBody>
          <a:bodyPr>
            <a:normAutofit lnSpcReduction="10000"/>
          </a:bodyPr>
          <a:lstStyle/>
          <a:p>
            <a:pPr algn="just"/>
            <a:endParaRPr lang="ru-RU" dirty="0" smtClean="0"/>
          </a:p>
          <a:p>
            <a:pPr algn="just">
              <a:buFont typeface="Wingdings" pitchFamily="2" charset="2"/>
              <a:buChar char="q"/>
            </a:pPr>
            <a:r>
              <a:rPr lang="ru-RU" dirty="0" smtClean="0"/>
              <a:t> </a:t>
            </a:r>
            <a:r>
              <a:rPr lang="ru-RU" dirty="0" smtClean="0"/>
              <a:t>разностороннее </a:t>
            </a:r>
            <a:r>
              <a:rPr lang="ru-RU" dirty="0"/>
              <a:t>развитие детей дошкольного возраста с учетом их возрастных и индивидуальных особенностей, в том числе достижение детьми дошкольного возраста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специфичных для детей дошкольного возраста видов деятельности на основе духовно-нравственных ценностей российского народа, исторических и национально-культурных традиций.</a:t>
            </a:r>
          </a:p>
          <a:p>
            <a:pPr algn="just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созда</a:t>
            </a:r>
            <a:endParaRPr lang="ru-RU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Компп\Desktop\картинки\ЛОГОТИП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5072074"/>
            <a:ext cx="1644084" cy="14017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57224" y="571480"/>
            <a:ext cx="7643866" cy="135732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ОП ДО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типовой процесс 4"/>
          <p:cNvSpPr/>
          <p:nvPr/>
        </p:nvSpPr>
        <p:spPr>
          <a:xfrm>
            <a:off x="500034" y="2357430"/>
            <a:ext cx="3357586" cy="1571636"/>
          </a:xfrm>
          <a:prstGeom prst="flowChartPredefined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типовой процесс 5"/>
          <p:cNvSpPr/>
          <p:nvPr/>
        </p:nvSpPr>
        <p:spPr>
          <a:xfrm>
            <a:off x="3143240" y="4143380"/>
            <a:ext cx="3071834" cy="1643074"/>
          </a:xfrm>
          <a:prstGeom prst="flowChartPredefined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Содержательный</a:t>
            </a:r>
          </a:p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раздел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5286380" y="2357430"/>
            <a:ext cx="3214710" cy="1571636"/>
          </a:xfrm>
          <a:prstGeom prst="flowChartPredefined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Организационный</a:t>
            </a:r>
          </a:p>
          <a:p>
            <a:pPr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раздел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Компп\Desktop\картинки\ЛОГОТИП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5072074"/>
            <a:ext cx="1644084" cy="14017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455926"/>
              </p:ext>
            </p:extLst>
          </p:nvPr>
        </p:nvGraphicFramePr>
        <p:xfrm>
          <a:off x="467544" y="404664"/>
          <a:ext cx="8280921" cy="5891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03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03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60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1776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РАЗДЕЛЫ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ОБРАЗОВАТЕЛЬНОЙ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ПРОГРАММЫ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776">
                <a:tc>
                  <a:txBody>
                    <a:bodyPr/>
                    <a:lstStyle/>
                    <a:p>
                      <a:r>
                        <a:rPr lang="ru-RU" dirty="0" smtClean="0"/>
                        <a:t>Целевой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Содержательный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Организационный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3679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Представлены цели, задачи, принципы и подходы к ее формированию; планируемые результаты освоения Программы в младенческом, раннем, дошкольном возрастах, а также на этапе завершения освоения Программы; характеристики особенностей развития детей младенческого, раннего и дошкольного возрастов, подходы к педагогической диагностике планируемых результатов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1.Включает </a:t>
                      </a:r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задач и содержания образовательной деятельности по каждой из образовательных областей для всех возрастных групп обучающихся  в соответствии с федеральной программой и с учетом используемых методических пособий, обеспечивающих реализацию данного содержания. </a:t>
                      </a:r>
                    </a:p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-психолого-педагогических и кадровых условий реализации Программы; </a:t>
                      </a:r>
                    </a:p>
                    <a:p>
                      <a:pPr lvl="0"/>
                      <a:endParaRPr kumimoji="0" lang="ru-RU" sz="100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5372">
                <a:tc>
                  <a:txBody>
                    <a:bodyPr/>
                    <a:lstStyle/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вариативных форм, способов, методов и средств реализации Федеральной программы с учетом возрастных и индивидуальных особенностей воспитанников, специфики их образовательных потребностей и интересов;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организации развивающей предметно-пространственной среды (далее – РППС); </a:t>
                      </a:r>
                    </a:p>
                    <a:p>
                      <a:pPr lvl="0"/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материально-техническое обеспечение Программы</a:t>
                      </a:r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8036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особенности образовательной деятельности разных видов и культурных практик;</a:t>
                      </a:r>
                    </a:p>
                    <a:p>
                      <a:pPr lvl="0"/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способов поддержки детской инициативы; </a:t>
                      </a:r>
                    </a:p>
                    <a:p>
                      <a:pPr lvl="0"/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особенностей взаимодействия педагогического коллектива с семьями обучающихся; </a:t>
                      </a:r>
                    </a:p>
                    <a:p>
                      <a:pPr lvl="0"/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образовательной деятельности по профессиональной коррекции нарушений развития детей.</a:t>
                      </a:r>
                    </a:p>
                    <a:p>
                      <a:pPr lvl="0"/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программу воспитания, которая раскрывает задачи и направления воспитательной работы, предусматривает приобщение детей к российским традиционным духовным ценностям</a:t>
                      </a:r>
                    </a:p>
                    <a:p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обеспеченность методическими материалами и средствами обучения и воспитания</a:t>
                      </a:r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buFontTx/>
                        <a:buNone/>
                      </a:pP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Picture 2" descr="C:\Users\Компп\Desktop\картинки\ЛОГОТИП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5072074"/>
            <a:ext cx="1644084" cy="14017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5"/>
            <a:ext cx="7595006" cy="5386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Образовательная программа состоит:</a:t>
            </a:r>
            <a:endParaRPr lang="ru-RU" dirty="0">
              <a:effectLst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5692557"/>
              </p:ext>
            </p:extLst>
          </p:nvPr>
        </p:nvGraphicFramePr>
        <p:xfrm>
          <a:off x="785786" y="1214422"/>
          <a:ext cx="7491440" cy="4216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931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00138" y="2714625"/>
            <a:ext cx="8043862" cy="29289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 algn="ctr">
              <a:buNone/>
            </a:pPr>
            <a:endParaRPr lang="ru-RU" i="1" dirty="0" smtClean="0"/>
          </a:p>
          <a:p>
            <a:pPr lvl="0">
              <a:buNone/>
            </a:pP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58" y="142852"/>
            <a:ext cx="8572560" cy="17859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Обязательная часть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соответствует ФОП ДО 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ядра содержания дошкольного образования </a:t>
            </a:r>
          </a:p>
          <a:p>
            <a:pPr algn="ctr"/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Программы обеспечивает развитие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личности и охватывает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следующие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образовательные области:</a:t>
            </a:r>
          </a:p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500034" y="1857364"/>
            <a:ext cx="2500330" cy="1571636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Социально –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коммуникативное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571472" y="3429000"/>
            <a:ext cx="2286016" cy="1428760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Художественно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эстетическое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3428992" y="2000240"/>
            <a:ext cx="2143140" cy="1500198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6072198" y="1857364"/>
            <a:ext cx="2286016" cy="1571636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Познавательное 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Горизонтальный свиток 14"/>
          <p:cNvSpPr/>
          <p:nvPr/>
        </p:nvSpPr>
        <p:spPr>
          <a:xfrm>
            <a:off x="2143108" y="4714884"/>
            <a:ext cx="2000264" cy="1357322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Физическое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развитие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C:\Users\Компп\Desktop\картинки\ЛОГОТИП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5072074"/>
            <a:ext cx="1644084" cy="1401757"/>
          </a:xfrm>
          <a:prstGeom prst="rect">
            <a:avLst/>
          </a:prstGeom>
          <a:noFill/>
        </p:spPr>
      </p:pic>
      <p:sp>
        <p:nvSpPr>
          <p:cNvPr id="18" name="Скругленный прямоугольник 17"/>
          <p:cNvSpPr/>
          <p:nvPr/>
        </p:nvSpPr>
        <p:spPr>
          <a:xfrm>
            <a:off x="4429124" y="3500438"/>
            <a:ext cx="4214842" cy="27860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Конкретное содержание указанных образовательных областей зависит от возрастных и индивидуальных особенностей детей и реализуются в различных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видах деятельности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предметная, игровая, коммуникативная, познавательно-исследовательская, изобразительная, музыкальная,  двигательная и т.д.</a:t>
            </a:r>
            <a:endParaRPr lang="ru-RU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AABED17F01AFC43A4E343F08C776CB4" ma:contentTypeVersion="0" ma:contentTypeDescription="Создание документа." ma:contentTypeScope="" ma:versionID="849ec41b33f59aab5d59610ad4746faa">
  <xsd:schema xmlns:xsd="http://www.w3.org/2001/XMLSchema" xmlns:p="http://schemas.microsoft.com/office/2006/metadata/properties" targetNamespace="http://schemas.microsoft.com/office/2006/metadata/properties" ma:root="true" ma:fieldsID="53974d1da0c14f073d2cc649cae9f3e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содержимого" ma:readOnly="true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02FA2F5E-0A6E-455A-8821-3006B123E0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0D24D5F4-BB67-4694-B1D4-85A02C4CA2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E8CFB91-66FD-4E72-9804-05770117F1B3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</TotalTime>
  <Words>899</Words>
  <Application>Microsoft Office PowerPoint</Application>
  <PresentationFormat>Экран (4:3)</PresentationFormat>
  <Paragraphs>177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Courier New</vt:lpstr>
      <vt:lpstr>Times New Roman</vt:lpstr>
      <vt:lpstr>Verdana</vt:lpstr>
      <vt:lpstr>Wingdings</vt:lpstr>
      <vt:lpstr>Wingdings 2</vt:lpstr>
      <vt:lpstr>Аспект</vt:lpstr>
      <vt:lpstr>Презентация PowerPoint</vt:lpstr>
      <vt:lpstr>Презентация PowerPoint</vt:lpstr>
      <vt:lpstr>Возрастные особенности воспитанников ДОУ</vt:lpstr>
      <vt:lpstr>Нормативно- правовая база ОП</vt:lpstr>
      <vt:lpstr>Цель программы:</vt:lpstr>
      <vt:lpstr>Структура ОП ДО </vt:lpstr>
      <vt:lpstr>Презентация PowerPoint</vt:lpstr>
      <vt:lpstr>Образовательная программа состоит:</vt:lpstr>
      <vt:lpstr>Презентация PowerPoint</vt:lpstr>
      <vt:lpstr>Презентация PowerPoint</vt:lpstr>
      <vt:lpstr>Характеристика взаимодействия педагогического коллектива с семьями 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miniHUMMER</dc:creator>
  <cp:lastModifiedBy>Admin</cp:lastModifiedBy>
  <cp:revision>67</cp:revision>
  <dcterms:created xsi:type="dcterms:W3CDTF">2014-02-17T14:56:56Z</dcterms:created>
  <dcterms:modified xsi:type="dcterms:W3CDTF">2023-09-26T07:38:57Z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0x010100DAABED17F01AFC43A4E343F08C776CB4</vt:lpwstr>
  </property>
</Properties>
</file>